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7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57D79-A3F6-4401-9411-E205C2CA60E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19258-E218-4092-9059-BE12DB2C02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89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19258-E218-4092-9059-BE12DB2C02A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90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94F67-5F39-4EAC-9EB0-4EB7F7F9E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3371B6-7DF3-410C-847B-9EBA999B2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08870D-58D4-4C9E-8D9C-92C34750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99E291-E85C-4275-A235-5546299D5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19DE89-FAC7-4A77-8208-B9D9B927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008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4C6A9B-E579-4290-BDED-A2198EA4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8058D9-C696-4685-A778-80E199884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23CC9E-DEB2-451B-BC7D-C9856531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8C19AA-51E7-4485-A74B-08171DA2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5168AB-CDA5-4F9C-8F64-4B000708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19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C25D0E3-1E13-4DA7-931B-2F62E57AD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2835D7-05F7-4B9C-A64E-12DF8310E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933FB7-223A-48AB-B3CA-C066D923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ADF714-8A1C-4BE8-85FA-6D71DD86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4BBBE5-1B37-4F36-9466-0FA858ED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61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F22D1-0F43-4B61-BA20-EFE6C6CF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6441B9-F09C-42B4-AAF3-C2F773614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FF8508-97E5-4932-A1BD-D43657EB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B41F2E-1C2D-4569-9FD9-2C7A883E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6CB89A-66B1-432C-BA98-3029CF42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75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8E3DB-B004-4633-A08B-C332A2B8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6C503D-CCC3-4477-9453-530C475F4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3BE4F-E4C7-404F-AE70-C62DD6AB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B38283-8FC4-4268-8AEA-3FF9BD58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C8D78D-E4AB-420F-B0F3-6160A238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21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4B530-B9DB-4085-8051-5B1B6E3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A50D16-A11F-44C1-A01A-746E476C9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B50700-F738-4171-B265-2976F3872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1F18ED-30BB-4371-A815-C69086EA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7F874B-3623-4D06-A0B9-115BC159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F3B182-4A83-4495-AFA6-5AF61190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14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55D39-EA01-413F-A033-29AF2CE6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608DA4-91EE-4E78-A3E9-01B6C7896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2B4C49-A9D6-4DA3-ADE7-6DF74F6B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96C57E-1F6A-4DB5-9753-42E20786B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E51DA84-8687-43B2-9F10-112ABDA47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44BBC24-3488-4605-85E3-3BE2A5CB3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42730F3-0FFE-4B2E-B5A6-26EFC638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1F8563-9150-458B-8200-842C3D81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21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12F06-33BA-4A31-8790-43154BDC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7A747E4-674E-4C9A-BB6D-F753F3DF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5AA73AF-B68E-4CCA-BD6D-3E9588D6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B503F8-77CE-4AF9-A96C-7E925038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54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CE6DEC-7380-4C0D-AA3C-97CEEA76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BD2B1E5-3076-465F-89FB-4C796B82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DA59F-FCED-4A1D-9127-4410B037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72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9CFC6-4D0E-440E-A601-3ECE96EC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F1D682-C30D-4EB4-AB6A-D7731649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8D4724-FD59-473D-8CA0-F4DF6D7C5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DFEAFE-745D-407A-BFA6-47FABE26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BDC61D-6D25-47C8-B244-FE1E7E23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78A8F7-11FC-4AAE-8702-04619502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3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0E028-C182-46A2-856D-BB02E0BD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CBE7745-E6A6-4922-AB71-8766F6116F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CD49E6-4A98-4642-BCAE-48DECB83A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C9DD38-42DB-4372-95F3-E222A7874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1F9DA1-2006-4E38-A4A9-8902DA22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54A44F-0165-4465-8BCC-C085F8FA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12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38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29419-AB29-4059-BA4D-84B54CE5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A42686-9B4C-4A47-9590-4E3A5C1A2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BC2C9C-1E42-47A3-BDF6-49C175D89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8A8F1-AADC-4F4F-A6C8-961BDCEF058F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30FBF5-AEA6-44DE-9E44-13E6AB36F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4DBE7A-9B28-4334-9CA9-109EEF9CC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B6B46-A891-4695-9E9F-CDE9A70C1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35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329EA50-09F6-40B0-B7DD-91C8DDF80009}"/>
              </a:ext>
            </a:extLst>
          </p:cNvPr>
          <p:cNvSpPr/>
          <p:nvPr/>
        </p:nvSpPr>
        <p:spPr>
          <a:xfrm>
            <a:off x="3312160" y="-955040"/>
            <a:ext cx="9738360" cy="8757920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F072C-98B0-4BA1-8068-F279531C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5760" y="1381919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ru-RU" sz="40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Разработка политики информационной безопасности бизнес-компании</a:t>
            </a:r>
            <a:endParaRPr lang="ru-RU" sz="4000" dirty="0"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F85D6C-0296-4FDF-B06A-6C69AD418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0" y="3820319"/>
            <a:ext cx="9144000" cy="1655762"/>
          </a:xfrm>
        </p:spPr>
        <p:txBody>
          <a:bodyPr>
            <a:normAutofit/>
          </a:bodyPr>
          <a:lstStyle/>
          <a:p>
            <a:r>
              <a:rPr lang="ru-RU" sz="36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Маркетинговое агентство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86951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61EA3FE-FAB4-4EE8-A235-7DBBD8AB1581}"/>
              </a:ext>
            </a:extLst>
          </p:cNvPr>
          <p:cNvSpPr/>
          <p:nvPr/>
        </p:nvSpPr>
        <p:spPr>
          <a:xfrm>
            <a:off x="3302000" y="-1602581"/>
            <a:ext cx="10604500" cy="10291762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38323-1F5F-4E6C-9E46-CA490B9D954C}"/>
              </a:ext>
            </a:extLst>
          </p:cNvPr>
          <p:cNvSpPr txBox="1"/>
          <p:nvPr/>
        </p:nvSpPr>
        <p:spPr>
          <a:xfrm>
            <a:off x="4318000" y="1130300"/>
            <a:ext cx="787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Для эффективного управления</a:t>
            </a:r>
            <a:r>
              <a:rPr lang="ru-RU" sz="2000" dirty="0"/>
              <a:t> информационной безопасностью необходимо интегрировать процессы управления рисками в общий процесс управления ИБ. Для этого можно использовать </a:t>
            </a:r>
            <a:r>
              <a:rPr lang="ru-RU" sz="2000" b="1" dirty="0"/>
              <a:t>модель Деминга</a:t>
            </a:r>
            <a:r>
              <a:rPr lang="ru-RU" sz="2000" dirty="0"/>
              <a:t>, которая является основой модели менеджмента стандартов </a:t>
            </a:r>
            <a:r>
              <a:rPr lang="ru-RU" sz="2000" i="1" u="sng" dirty="0"/>
              <a:t>качества ГОСТ Р ИСО 9001 и ИБ ISO 27001-2005</a:t>
            </a:r>
            <a:r>
              <a:rPr lang="ru-RU" sz="2000" dirty="0"/>
              <a:t>. </a:t>
            </a:r>
          </a:p>
          <a:p>
            <a:r>
              <a:rPr lang="ru-RU" sz="2000" b="1" dirty="0"/>
              <a:t>Внедрение системы </a:t>
            </a:r>
            <a:r>
              <a:rPr lang="ru-RU" sz="2000" dirty="0"/>
              <a:t>управления рисками ИБ может быть сложной задачей для организаций, но это является отправной точкой для построения </a:t>
            </a:r>
            <a:r>
              <a:rPr lang="ru-RU" sz="2000" i="1" u="sng" dirty="0"/>
              <a:t>эффективной системы защиты</a:t>
            </a:r>
            <a:r>
              <a:rPr lang="ru-RU" sz="2000" dirty="0"/>
              <a:t>. </a:t>
            </a:r>
          </a:p>
          <a:p>
            <a:r>
              <a:rPr lang="ru-RU" sz="2000" b="1" dirty="0"/>
              <a:t>Проведение пилотного проекта</a:t>
            </a:r>
            <a:r>
              <a:rPr lang="ru-RU" sz="2000" dirty="0"/>
              <a:t> с участием внешних консультантов может помочь в этом процессе. </a:t>
            </a:r>
          </a:p>
          <a:p>
            <a:r>
              <a:rPr lang="ru-RU" sz="2000" b="1" dirty="0"/>
              <a:t>Управление информационными рисками</a:t>
            </a:r>
            <a:r>
              <a:rPr lang="ru-RU" sz="2000" dirty="0"/>
              <a:t> и построение комплексной системы управления ИБ являются важным шагом для </a:t>
            </a:r>
            <a:r>
              <a:rPr lang="ru-RU" sz="2000" i="1" u="sng" dirty="0"/>
              <a:t>достижения конкурентного преимущества.</a:t>
            </a:r>
          </a:p>
        </p:txBody>
      </p:sp>
    </p:spTree>
    <p:extLst>
      <p:ext uri="{BB962C8B-B14F-4D97-AF65-F5344CB8AC3E}">
        <p14:creationId xmlns:p14="http://schemas.microsoft.com/office/powerpoint/2010/main" val="154206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25DC7D-259F-4B2C-B7A9-5B2424B418F8}"/>
              </a:ext>
            </a:extLst>
          </p:cNvPr>
          <p:cNvSpPr/>
          <p:nvPr/>
        </p:nvSpPr>
        <p:spPr>
          <a:xfrm>
            <a:off x="-1282700" y="-1183481"/>
            <a:ext cx="10604500" cy="10291762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22F66F-23D5-4CC7-AA2A-8AD470D97C8E}"/>
              </a:ext>
            </a:extLst>
          </p:cNvPr>
          <p:cNvSpPr txBox="1"/>
          <p:nvPr/>
        </p:nvSpPr>
        <p:spPr>
          <a:xfrm>
            <a:off x="349250" y="850900"/>
            <a:ext cx="795655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Методами обеспечения защиты </a:t>
            </a:r>
            <a:r>
              <a:rPr lang="ru-RU" sz="2000" dirty="0"/>
              <a:t>информации являются следующие: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Препятствие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Управление доступом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Маскировка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Регламентация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Принуждение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Побуждение.</a:t>
            </a:r>
          </a:p>
          <a:p>
            <a:endParaRPr lang="ru-RU" sz="2000" dirty="0"/>
          </a:p>
          <a:p>
            <a:r>
              <a:rPr lang="ru-RU" sz="2000" b="1" dirty="0"/>
              <a:t>Препятствие</a:t>
            </a:r>
            <a:r>
              <a:rPr lang="ru-RU" sz="2000" dirty="0"/>
              <a:t> — метод физического преграждения пути злоумышленнику к защищаемой информации (к аппаратуре, носителям информации и т. п.).</a:t>
            </a:r>
          </a:p>
          <a:p>
            <a:r>
              <a:rPr lang="ru-RU" sz="2000" b="1" dirty="0"/>
              <a:t>Управление доступом </a:t>
            </a:r>
            <a:r>
              <a:rPr lang="ru-RU" sz="2000" dirty="0"/>
              <a:t>— метод защиты информации регулированием использования всех ресурсов автоматизированной информационной системы организации (фирмы).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51466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FA9AEC-6D39-498D-9E3D-7527D00C30B2}"/>
              </a:ext>
            </a:extLst>
          </p:cNvPr>
          <p:cNvSpPr/>
          <p:nvPr/>
        </p:nvSpPr>
        <p:spPr>
          <a:xfrm>
            <a:off x="-1282700" y="-1183481"/>
            <a:ext cx="6350000" cy="10291762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7E687-A6E0-4C56-8176-42F1A26578A6}"/>
              </a:ext>
            </a:extLst>
          </p:cNvPr>
          <p:cNvSpPr txBox="1"/>
          <p:nvPr/>
        </p:nvSpPr>
        <p:spPr>
          <a:xfrm>
            <a:off x="41275" y="678239"/>
            <a:ext cx="42862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Информационная безопасность маркетингового агентства включает: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идентификацию пользователей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персонала и ресурсов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Аутентификацию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проверку полномочий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разрешение работы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регистрацию и реагирование на несанкционированные действия.</a:t>
            </a:r>
          </a:p>
          <a:p>
            <a:r>
              <a:rPr lang="ru-RU" b="1" dirty="0"/>
              <a:t>Критерии информационной безопасности включают: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Конфиденциальность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целостность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доступность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Аутентичность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 err="1"/>
              <a:t>Апеллируемость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4C4CB7-1167-4267-8826-78D3811BA3FD}"/>
              </a:ext>
            </a:extLst>
          </p:cNvPr>
          <p:cNvSpPr/>
          <p:nvPr/>
        </p:nvSpPr>
        <p:spPr>
          <a:xfrm>
            <a:off x="5829300" y="-1043781"/>
            <a:ext cx="8464550" cy="10291762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52050-7EAA-4C85-9B5F-565FC5CBF7DE}"/>
              </a:ext>
            </a:extLst>
          </p:cNvPr>
          <p:cNvSpPr txBox="1"/>
          <p:nvPr/>
        </p:nvSpPr>
        <p:spPr>
          <a:xfrm>
            <a:off x="7112000" y="474345"/>
            <a:ext cx="5080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Планирование мероприятий по обеспечению информационной безопасности включает: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сбор информации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моделирование угроз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разработку технических заданий и проектирование системы защиты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разработку организационно-распорядительной документации и проведение аттестации информационных систем. </a:t>
            </a:r>
          </a:p>
          <a:p>
            <a:r>
              <a:rPr lang="ru-RU" b="1" dirty="0"/>
              <a:t>Наиболее важными мерами обеспечения информационной безопасности </a:t>
            </a:r>
            <a:r>
              <a:rPr lang="ru-RU" dirty="0"/>
              <a:t>являются:</a:t>
            </a:r>
          </a:p>
          <a:p>
            <a:pPr marL="88900" indent="-88900">
              <a:buFont typeface="Wingdings" panose="05000000000000000000" pitchFamily="2" charset="2"/>
              <a:buChar char="ü"/>
            </a:pPr>
            <a:r>
              <a:rPr lang="ru-RU" dirty="0"/>
              <a:t>криптографическая защита</a:t>
            </a:r>
          </a:p>
          <a:p>
            <a:pPr marL="88900" indent="-88900">
              <a:buFont typeface="Wingdings" panose="05000000000000000000" pitchFamily="2" charset="2"/>
              <a:buChar char="ü"/>
            </a:pPr>
            <a:r>
              <a:rPr lang="ru-RU" dirty="0"/>
              <a:t>выявление кибератак</a:t>
            </a:r>
          </a:p>
          <a:p>
            <a:pPr marL="88900" indent="-88900">
              <a:buFont typeface="Wingdings" panose="05000000000000000000" pitchFamily="2" charset="2"/>
              <a:buChar char="ü"/>
            </a:pPr>
            <a:r>
              <a:rPr lang="ru-RU" dirty="0"/>
              <a:t>разграничение доступа</a:t>
            </a:r>
          </a:p>
          <a:p>
            <a:pPr marL="88900" indent="-88900">
              <a:buFont typeface="Wingdings" panose="05000000000000000000" pitchFamily="2" charset="2"/>
              <a:buChar char="ü"/>
            </a:pPr>
            <a:r>
              <a:rPr lang="ru-RU" dirty="0"/>
              <a:t>использование межсетевых экранов и антивирусного ПО</a:t>
            </a:r>
          </a:p>
          <a:p>
            <a:pPr marL="88900" indent="-88900">
              <a:buFont typeface="Wingdings" panose="05000000000000000000" pitchFamily="2" charset="2"/>
              <a:buChar char="ü"/>
            </a:pPr>
            <a:r>
              <a:rPr lang="ru-RU" dirty="0"/>
              <a:t>резервное копирование информации</a:t>
            </a:r>
          </a:p>
          <a:p>
            <a:pPr marL="88900" indent="-88900">
              <a:buFont typeface="Wingdings" panose="05000000000000000000" pitchFamily="2" charset="2"/>
              <a:buChar char="ü"/>
            </a:pPr>
            <a:r>
              <a:rPr lang="ru-RU" dirty="0"/>
              <a:t>обеспечение защиты от утечек информации.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35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AC19F6-6EA0-452D-BDC9-FFE93315CD63}"/>
              </a:ext>
            </a:extLst>
          </p:cNvPr>
          <p:cNvSpPr/>
          <p:nvPr/>
        </p:nvSpPr>
        <p:spPr>
          <a:xfrm>
            <a:off x="2374900" y="-1231900"/>
            <a:ext cx="7670800" cy="10033000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E48B2-43EB-4465-8F8F-D5C922C4516C}"/>
              </a:ext>
            </a:extLst>
          </p:cNvPr>
          <p:cNvSpPr txBox="1"/>
          <p:nvPr/>
        </p:nvSpPr>
        <p:spPr>
          <a:xfrm>
            <a:off x="3352800" y="612844"/>
            <a:ext cx="5715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Методы защиты информации от несанкционированного доступа </a:t>
            </a:r>
            <a:r>
              <a:rPr lang="ru-RU" sz="2000" dirty="0"/>
              <a:t>включают: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ограничение доступа пользователей к информации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реализацию разрешительной системы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контроль действий пользователей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учет и хранение съемных носителей информации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резервирование технических средств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использование средств защиты информации. необходима организация физической защиты помещений и технических средств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предотвращение внедрения вредоносных программ и программных закладок, использование защищенных каналов связи и размещение технических средств в пределах охраняемой территории.</a:t>
            </a:r>
          </a:p>
        </p:txBody>
      </p:sp>
    </p:spTree>
    <p:extLst>
      <p:ext uri="{BB962C8B-B14F-4D97-AF65-F5344CB8AC3E}">
        <p14:creationId xmlns:p14="http://schemas.microsoft.com/office/powerpoint/2010/main" val="93856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289BAA-506A-4228-96E8-FD8990DB7991}"/>
              </a:ext>
            </a:extLst>
          </p:cNvPr>
          <p:cNvSpPr/>
          <p:nvPr/>
        </p:nvSpPr>
        <p:spPr>
          <a:xfrm>
            <a:off x="-2832100" y="2768600"/>
            <a:ext cx="16967200" cy="5511800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9B786-B486-47AE-B3AB-A0C128B47F85}"/>
              </a:ext>
            </a:extLst>
          </p:cNvPr>
          <p:cNvSpPr txBox="1"/>
          <p:nvPr/>
        </p:nvSpPr>
        <p:spPr>
          <a:xfrm>
            <a:off x="787400" y="4203700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заключении говоря, </a:t>
            </a:r>
            <a:r>
              <a:rPr lang="ru-RU" sz="2000" b="1" dirty="0"/>
              <a:t>политика безопасности </a:t>
            </a:r>
            <a:r>
              <a:rPr lang="ru-RU" sz="2000" dirty="0"/>
              <a:t>- это документированные управленческие решения, направленные на </a:t>
            </a:r>
            <a:r>
              <a:rPr lang="ru-RU" sz="2000" i="1" u="sng" dirty="0"/>
              <a:t>защиту информации</a:t>
            </a:r>
            <a:r>
              <a:rPr lang="ru-RU" sz="2000" dirty="0"/>
              <a:t> и </a:t>
            </a:r>
            <a:r>
              <a:rPr lang="ru-RU" sz="2000" i="1" u="sng" dirty="0"/>
              <a:t>ассоциированных</a:t>
            </a:r>
            <a:r>
              <a:rPr lang="ru-RU" sz="2000" dirty="0"/>
              <a:t> с ней ресурсов. На нее </a:t>
            </a:r>
            <a:r>
              <a:rPr lang="ru-RU" sz="2000" i="1" u="sng" dirty="0"/>
              <a:t>нельзя экономить</a:t>
            </a:r>
            <a:r>
              <a:rPr lang="ru-RU" sz="2000" dirty="0"/>
              <a:t>, так как данные могут стоить дороже, чем ресурсы, потраченные на её разработку и осуществление. Для </a:t>
            </a:r>
            <a:r>
              <a:rPr lang="ru-RU" sz="2000" b="1" dirty="0"/>
              <a:t>обеспечения безопасности </a:t>
            </a:r>
            <a:r>
              <a:rPr lang="ru-RU" sz="2000" dirty="0"/>
              <a:t>необходимо использовать </a:t>
            </a:r>
            <a:r>
              <a:rPr lang="ru-RU" sz="2000" i="1" u="sng" dirty="0"/>
              <a:t>комплексный подход </a:t>
            </a:r>
            <a:r>
              <a:rPr lang="ru-RU" sz="2000" dirty="0"/>
              <a:t>и </a:t>
            </a:r>
            <a:r>
              <a:rPr lang="ru-RU" sz="2000" i="1" u="sng" dirty="0"/>
              <a:t>привлекать специалистов</a:t>
            </a:r>
            <a:r>
              <a:rPr lang="ru-RU" sz="2000" dirty="0"/>
              <a:t>. </a:t>
            </a:r>
            <a:r>
              <a:rPr lang="ru-RU" sz="2000" b="1" dirty="0"/>
              <a:t>Меры по обеспечению безопасности </a:t>
            </a:r>
            <a:r>
              <a:rPr lang="ru-RU" sz="2000" dirty="0"/>
              <a:t>должны разрабатываться и реализовываться </a:t>
            </a:r>
            <a:r>
              <a:rPr lang="ru-RU" sz="2000" i="1" u="sng" dirty="0"/>
              <a:t>постоянно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020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144B02A-C8E1-4FD5-94F4-E2284979BFA3}"/>
              </a:ext>
            </a:extLst>
          </p:cNvPr>
          <p:cNvSpPr/>
          <p:nvPr/>
        </p:nvSpPr>
        <p:spPr>
          <a:xfrm>
            <a:off x="-1249680" y="-949960"/>
            <a:ext cx="10200640" cy="8757920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7BF999-ABC7-466D-9C6D-714073F68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" y="1320229"/>
            <a:ext cx="7696200" cy="3912172"/>
          </a:xfrm>
        </p:spPr>
        <p:txBody>
          <a:bodyPr/>
          <a:lstStyle/>
          <a:p>
            <a:pPr marL="0" indent="0">
              <a:buNone/>
            </a:pPr>
            <a:r>
              <a:rPr lang="ru-RU" b="1" i="0" dirty="0">
                <a:effectLst/>
              </a:rPr>
              <a:t>Цель проекта </a:t>
            </a:r>
            <a:r>
              <a:rPr lang="ru-RU" b="0" i="0" dirty="0">
                <a:effectLst/>
              </a:rPr>
              <a:t>- разработать политику информационной безопасности для бизнес-компании</a:t>
            </a:r>
            <a:r>
              <a:rPr lang="en-US" b="0" i="0" dirty="0">
                <a:effectLst/>
              </a:rPr>
              <a:t> </a:t>
            </a:r>
            <a:r>
              <a:rPr lang="ru-RU" b="0" i="1" u="sng" dirty="0">
                <a:effectLst/>
              </a:rPr>
              <a:t>«Маркетинговое агентство</a:t>
            </a:r>
            <a:r>
              <a:rPr lang="ru-RU" i="1" u="sng" dirty="0"/>
              <a:t>»</a:t>
            </a:r>
          </a:p>
          <a:p>
            <a:pPr marL="0" indent="0">
              <a:buNone/>
            </a:pPr>
            <a:r>
              <a:rPr lang="ru-RU" b="1" dirty="0"/>
              <a:t>План</a:t>
            </a:r>
            <a:r>
              <a:rPr lang="ru-RU" dirty="0"/>
              <a:t>:</a:t>
            </a:r>
          </a:p>
          <a:p>
            <a:pPr marL="879475" indent="-342900">
              <a:buFont typeface="Wingdings" panose="05000000000000000000" pitchFamily="2" charset="2"/>
              <a:buChar char="§"/>
            </a:pPr>
            <a:r>
              <a:rPr lang="ru-RU" sz="2400" dirty="0"/>
              <a:t> Описание структуры компании</a:t>
            </a:r>
          </a:p>
          <a:p>
            <a:pPr marL="879475" indent="-342900">
              <a:buFont typeface="Wingdings" panose="05000000000000000000" pitchFamily="2" charset="2"/>
              <a:buChar char="§"/>
            </a:pPr>
            <a:r>
              <a:rPr lang="ru-RU" sz="2400" dirty="0"/>
              <a:t> Оценка рисков</a:t>
            </a:r>
          </a:p>
          <a:p>
            <a:pPr marL="879475" indent="-342900">
              <a:buFont typeface="Wingdings" panose="05000000000000000000" pitchFamily="2" charset="2"/>
              <a:buChar char="§"/>
            </a:pPr>
            <a:r>
              <a:rPr lang="ru-RU" sz="2400" dirty="0"/>
              <a:t> Разработка мер защиты</a:t>
            </a:r>
          </a:p>
          <a:p>
            <a:pPr marL="879475" indent="-342900">
              <a:buFont typeface="Wingdings" panose="05000000000000000000" pitchFamily="2" charset="2"/>
              <a:buChar char="§"/>
            </a:pPr>
            <a:r>
              <a:rPr lang="ru-RU" sz="2400" dirty="0"/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204971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A54615-5E6F-4E8D-AFC0-694E7C3F4FE0}"/>
              </a:ext>
            </a:extLst>
          </p:cNvPr>
          <p:cNvSpPr/>
          <p:nvPr/>
        </p:nvSpPr>
        <p:spPr>
          <a:xfrm>
            <a:off x="-1070571" y="-789704"/>
            <a:ext cx="14023000" cy="5767057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D7B8A0-F00D-4E67-87B4-CB3ECF5D6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94" y="2984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i="0" dirty="0">
                <a:effectLst/>
              </a:rPr>
              <a:t>Для обеспечения безопасности информационной системы </a:t>
            </a:r>
            <a:r>
              <a:rPr lang="ru-RU" b="0" i="0" dirty="0">
                <a:effectLst/>
              </a:rPr>
              <a:t>необходимо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36DBA-A43E-47FC-9A48-BA3DC3BBB198}"/>
              </a:ext>
            </a:extLst>
          </p:cNvPr>
          <p:cNvSpPr txBox="1"/>
          <p:nvPr/>
        </p:nvSpPr>
        <p:spPr>
          <a:xfrm>
            <a:off x="490193" y="1319990"/>
            <a:ext cx="12000321" cy="230832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000" b="0" i="0" dirty="0">
                <a:effectLst/>
              </a:rPr>
              <a:t> Учитывать стандарты и политику ИБ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b="0" i="0" dirty="0">
                <a:effectLst/>
              </a:rPr>
              <a:t> Определить уровни рисков и типы доступа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 </a:t>
            </a:r>
            <a:r>
              <a:rPr lang="ru-RU" sz="2000" b="0" i="0" dirty="0">
                <a:effectLst/>
              </a:rPr>
              <a:t>Изменения в конфигурации должны выполняться только администратором и регистрироваться в журналах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b="0" i="0" dirty="0">
                <a:effectLst/>
              </a:rPr>
              <a:t> Пользователи не могут изменять конфигурацию или использовать съемные носители</a:t>
            </a:r>
          </a:p>
          <a:p>
            <a:pPr marL="263525">
              <a:buFont typeface="Wingdings" panose="05000000000000000000" pitchFamily="2" charset="2"/>
              <a:buChar char="ü"/>
            </a:pPr>
            <a:r>
              <a:rPr lang="ru-RU" sz="2000" b="0" i="0" dirty="0">
                <a:effectLst/>
              </a:rPr>
              <a:t>Средства разработки, тестирования и эксплуатации должны быть разделены для снижения риска несанкционированного доступа.</a:t>
            </a:r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72094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814EE6-2460-4E4D-BBEE-CC67306FAE42}"/>
              </a:ext>
            </a:extLst>
          </p:cNvPr>
          <p:cNvSpPr/>
          <p:nvPr/>
        </p:nvSpPr>
        <p:spPr>
          <a:xfrm>
            <a:off x="-1023437" y="1333500"/>
            <a:ext cx="14023000" cy="6591011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DA9D55-07BA-44FA-8216-082DDFBF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24098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Основными разделами концепции безопасности являются: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 определение ИБ;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 структура безопасности;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 описание механизма контроля над безопасностью;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 оценка риска;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 безопасность информации: принципы и стандарты;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 обязанности и ответственность каждого отдела, управления или департамента в осуществлении защиты информационных носителей и прочих данных;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 ссылки на иные нормативы о безопасности.</a:t>
            </a:r>
          </a:p>
        </p:txBody>
      </p:sp>
    </p:spTree>
    <p:extLst>
      <p:ext uri="{BB962C8B-B14F-4D97-AF65-F5344CB8AC3E}">
        <p14:creationId xmlns:p14="http://schemas.microsoft.com/office/powerpoint/2010/main" val="288956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ABFDF9-9207-428E-9E27-448B65A40451}"/>
              </a:ext>
            </a:extLst>
          </p:cNvPr>
          <p:cNvSpPr/>
          <p:nvPr/>
        </p:nvSpPr>
        <p:spPr>
          <a:xfrm>
            <a:off x="555081" y="525463"/>
            <a:ext cx="11081837" cy="5651500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331816-27B5-42FC-9B53-93B8FB04E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66900"/>
            <a:ext cx="9804400" cy="46148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Также необходим раздел, описывающий основные критерии эффективности в сфере защиты важной информации. Политика безопасности должна быть </a:t>
            </a:r>
            <a:r>
              <a:rPr lang="ru-RU" i="1" u="sng" dirty="0"/>
              <a:t>лаконичной</a:t>
            </a:r>
            <a:r>
              <a:rPr lang="ru-RU" dirty="0"/>
              <a:t> и </a:t>
            </a:r>
            <a:r>
              <a:rPr lang="ru-RU" i="1" u="sng" dirty="0"/>
              <a:t>понятной</a:t>
            </a:r>
            <a:r>
              <a:rPr lang="ru-RU" dirty="0"/>
              <a:t> для руководителей и рядовых сотрудников, и методические материалы должны быть составлены </a:t>
            </a:r>
            <a:r>
              <a:rPr lang="ru-RU" i="1" u="sng" dirty="0"/>
              <a:t>простым языком </a:t>
            </a:r>
            <a:r>
              <a:rPr lang="ru-RU" dirty="0"/>
              <a:t>и содержать </a:t>
            </a:r>
            <a:r>
              <a:rPr lang="ru-RU" i="1" u="sng" dirty="0"/>
              <a:t>цели</a:t>
            </a:r>
            <a:r>
              <a:rPr lang="ru-RU" dirty="0"/>
              <a:t>, </a:t>
            </a:r>
            <a:r>
              <a:rPr lang="ru-RU" i="1" u="sng" dirty="0"/>
              <a:t>пути</a:t>
            </a:r>
            <a:r>
              <a:rPr lang="ru-RU" dirty="0"/>
              <a:t> их достижения и </a:t>
            </a:r>
            <a:r>
              <a:rPr lang="ru-RU" i="1" u="sng" dirty="0"/>
              <a:t>меры ответственности</a:t>
            </a:r>
            <a:r>
              <a:rPr lang="ru-RU" i="1" dirty="0"/>
              <a:t> </a:t>
            </a:r>
            <a:r>
              <a:rPr lang="ru-RU" dirty="0"/>
              <a:t>за нарушение ИБ.</a:t>
            </a:r>
          </a:p>
        </p:txBody>
      </p:sp>
    </p:spTree>
    <p:extLst>
      <p:ext uri="{BB962C8B-B14F-4D97-AF65-F5344CB8AC3E}">
        <p14:creationId xmlns:p14="http://schemas.microsoft.com/office/powerpoint/2010/main" val="399135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EA641C3-8581-4575-A955-5009C41EB6ED}"/>
              </a:ext>
            </a:extLst>
          </p:cNvPr>
          <p:cNvSpPr/>
          <p:nvPr/>
        </p:nvSpPr>
        <p:spPr>
          <a:xfrm>
            <a:off x="-1159419" y="-1135062"/>
            <a:ext cx="6150519" cy="10291762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2279B4B-EBB5-47B1-8384-0CC624FF2489}"/>
              </a:ext>
            </a:extLst>
          </p:cNvPr>
          <p:cNvSpPr/>
          <p:nvPr/>
        </p:nvSpPr>
        <p:spPr>
          <a:xfrm>
            <a:off x="7200902" y="-1716881"/>
            <a:ext cx="6349999" cy="10291762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F97B0-F2D9-4702-8D53-0999FFAE4AF3}"/>
              </a:ext>
            </a:extLst>
          </p:cNvPr>
          <p:cNvSpPr txBox="1"/>
          <p:nvPr/>
        </p:nvSpPr>
        <p:spPr>
          <a:xfrm>
            <a:off x="127128" y="1130300"/>
            <a:ext cx="364477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</a:rPr>
              <a:t>Потенциальные внешние нарушители:</a:t>
            </a:r>
            <a:endParaRPr lang="ru-RU" sz="2400" b="1" dirty="0">
              <a:effectLst/>
            </a:endParaRPr>
          </a:p>
          <a:p>
            <a:pPr marL="285750" indent="-285750" algn="just" rtl="0"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 Посетители офиса.</a:t>
            </a:r>
            <a:endParaRPr lang="ru-RU" sz="2400" b="0" dirty="0">
              <a:effectLst/>
            </a:endParaRPr>
          </a:p>
          <a:p>
            <a:pPr marL="285750" indent="-285750" algn="just" rtl="0"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 Ранее уволенные сотрудники </a:t>
            </a:r>
          </a:p>
          <a:p>
            <a:pPr marL="285750" indent="-285750" algn="just" rtl="0"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Хакеры.</a:t>
            </a:r>
            <a:endParaRPr lang="ru-RU" sz="2400" b="0" dirty="0">
              <a:effectLst/>
            </a:endParaRPr>
          </a:p>
          <a:p>
            <a:pPr marL="285750" indent="-285750" algn="just" rtl="0"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 Сторонние структуры, в том числе конкуренты, а также криминальные группировки.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91FCC-0EA1-4578-9A27-AA4BFD906A8A}"/>
              </a:ext>
            </a:extLst>
          </p:cNvPr>
          <p:cNvSpPr txBox="1"/>
          <p:nvPr/>
        </p:nvSpPr>
        <p:spPr>
          <a:xfrm>
            <a:off x="8293099" y="1130300"/>
            <a:ext cx="3674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r>
              <a:rPr lang="ru-RU" sz="2400" b="1" i="0" u="none" strike="noStrike" dirty="0">
                <a:solidFill>
                  <a:srgbClr val="000000"/>
                </a:solidFill>
                <a:effectLst/>
              </a:rPr>
              <a:t>Потенциальные внутренние нарушители:</a:t>
            </a:r>
            <a:endParaRPr lang="ru-RU" sz="2400" b="1" dirty="0">
              <a:effectLst/>
            </a:endParaRPr>
          </a:p>
          <a:p>
            <a:pPr marL="285750" indent="-285750" algn="just" rtl="0"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Пользователи компьютерной техники из числа сотрудников.</a:t>
            </a:r>
            <a:endParaRPr lang="ru-RU" sz="2400" b="0" dirty="0">
              <a:effectLst/>
            </a:endParaRPr>
          </a:p>
          <a:p>
            <a:pPr marL="285750" indent="-285750" algn="just" rtl="0"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Программисты, системные администраторы.</a:t>
            </a:r>
            <a:endParaRPr lang="ru-RU" sz="2400" b="0" dirty="0">
              <a:effectLst/>
            </a:endParaRPr>
          </a:p>
          <a:p>
            <a:pPr marL="285750" indent="-285750" algn="just" rtl="0">
              <a:buFont typeface="Wingdings" panose="05000000000000000000" pitchFamily="2" charset="2"/>
              <a:buChar char="§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Технический персонал.</a:t>
            </a:r>
            <a:endParaRPr lang="ru-RU" sz="2400" b="0" dirty="0">
              <a:effectLst/>
            </a:endParaRP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7781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72FEC2-2B71-4FB8-9725-7C7703036C5D}"/>
              </a:ext>
            </a:extLst>
          </p:cNvPr>
          <p:cNvSpPr/>
          <p:nvPr/>
        </p:nvSpPr>
        <p:spPr>
          <a:xfrm>
            <a:off x="1384300" y="-1348581"/>
            <a:ext cx="9105900" cy="10291762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BDD1F-CBD8-40EA-AE61-0B4AE629177B}"/>
              </a:ext>
            </a:extLst>
          </p:cNvPr>
          <p:cNvSpPr txBox="1"/>
          <p:nvPr/>
        </p:nvSpPr>
        <p:spPr>
          <a:xfrm>
            <a:off x="2609850" y="797510"/>
            <a:ext cx="6654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Информационная безопасность </a:t>
            </a:r>
            <a:r>
              <a:rPr lang="ru-RU" sz="2400" dirty="0"/>
              <a:t>включает в себя меры по защите от </a:t>
            </a:r>
            <a:r>
              <a:rPr lang="ru-RU" sz="2400" u="sng" dirty="0"/>
              <a:t>утечки информации</a:t>
            </a:r>
            <a:r>
              <a:rPr lang="ru-RU" sz="2400" dirty="0"/>
              <a:t> и атак </a:t>
            </a:r>
            <a:r>
              <a:rPr lang="ru-RU" sz="2400" u="sng" dirty="0"/>
              <a:t>вредоносных программ</a:t>
            </a:r>
            <a:r>
              <a:rPr lang="ru-RU" sz="2400" dirty="0"/>
              <a:t>, таких как компьютерные вирусы.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b="1" dirty="0"/>
              <a:t>Для защиты от утечки</a:t>
            </a:r>
            <a:r>
              <a:rPr lang="ru-RU" sz="2400" dirty="0"/>
              <a:t> информации необходимо учитывать </a:t>
            </a:r>
            <a:r>
              <a:rPr lang="ru-RU" sz="2400" i="1" u="sng" dirty="0"/>
              <a:t>специфику персонала </a:t>
            </a:r>
            <a:r>
              <a:rPr lang="ru-RU" sz="2400" dirty="0"/>
              <a:t>и применять соответствующие меры, например, </a:t>
            </a:r>
            <a:r>
              <a:rPr lang="ru-RU" sz="2400" i="1" u="sng" dirty="0"/>
              <a:t>правила поведения </a:t>
            </a:r>
            <a:r>
              <a:rPr lang="ru-RU" sz="2400" dirty="0"/>
              <a:t>и </a:t>
            </a:r>
            <a:r>
              <a:rPr lang="ru-RU" sz="2400" i="1" u="sng" dirty="0"/>
              <a:t>технические средства </a:t>
            </a:r>
            <a:r>
              <a:rPr lang="ru-RU" sz="2400" dirty="0"/>
              <a:t>(например, DLP-системы и SIEM-системы).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/>
              <a:t> </a:t>
            </a:r>
            <a:r>
              <a:rPr lang="ru-RU" sz="2400" b="1" dirty="0"/>
              <a:t>Для защиты от вирусов </a:t>
            </a:r>
            <a:r>
              <a:rPr lang="ru-RU" sz="2400" dirty="0"/>
              <a:t>применяются </a:t>
            </a:r>
            <a:r>
              <a:rPr lang="ru-RU" sz="2400" i="1" u="sng" dirty="0"/>
              <a:t>антивирусные программы</a:t>
            </a:r>
            <a:r>
              <a:rPr lang="ru-RU" sz="2400" dirty="0"/>
              <a:t>, которые могут использовать методы обнаружения по сигнатурам и эвристический анализ.</a:t>
            </a:r>
          </a:p>
        </p:txBody>
      </p:sp>
    </p:spTree>
    <p:extLst>
      <p:ext uri="{BB962C8B-B14F-4D97-AF65-F5344CB8AC3E}">
        <p14:creationId xmlns:p14="http://schemas.microsoft.com/office/powerpoint/2010/main" val="241773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791228-D85F-4BF0-B8B8-7F8A885AB846}"/>
              </a:ext>
            </a:extLst>
          </p:cNvPr>
          <p:cNvSpPr/>
          <p:nvPr/>
        </p:nvSpPr>
        <p:spPr>
          <a:xfrm>
            <a:off x="3810000" y="-1335881"/>
            <a:ext cx="9486900" cy="10291762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407B5-40DD-439C-A9A6-DCF19C96F26D}"/>
              </a:ext>
            </a:extLst>
          </p:cNvPr>
          <p:cNvSpPr txBox="1"/>
          <p:nvPr/>
        </p:nvSpPr>
        <p:spPr>
          <a:xfrm>
            <a:off x="5143501" y="151179"/>
            <a:ext cx="60832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Современные компании</a:t>
            </a:r>
            <a:r>
              <a:rPr lang="ru-RU" sz="2000" dirty="0"/>
              <a:t> не могут обойтись без </a:t>
            </a:r>
            <a:r>
              <a:rPr lang="ru-RU" sz="2000" i="1" u="sng" dirty="0"/>
              <a:t>информации и информационных технологий</a:t>
            </a:r>
            <a:r>
              <a:rPr lang="ru-RU" sz="2000" dirty="0"/>
              <a:t>, что порождает новые риски для деятельности организаций. </a:t>
            </a:r>
          </a:p>
          <a:p>
            <a:r>
              <a:rPr lang="ru-RU" sz="2000" b="1" dirty="0"/>
              <a:t>Для управления рисками ИБ</a:t>
            </a:r>
            <a:r>
              <a:rPr lang="ru-RU" sz="2000" dirty="0"/>
              <a:t> </a:t>
            </a:r>
            <a:r>
              <a:rPr lang="ru-RU" sz="2000" b="1" dirty="0"/>
              <a:t>необходимо</a:t>
            </a:r>
            <a:r>
              <a:rPr lang="ru-R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выбрать методику оценки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определить область оценки рисков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оценить риски, обработать риски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мониторить и контролировать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совершенствовать процесс.</a:t>
            </a:r>
          </a:p>
          <a:p>
            <a:r>
              <a:rPr lang="ru-RU" sz="2000" dirty="0"/>
              <a:t> </a:t>
            </a:r>
            <a:r>
              <a:rPr lang="ru-RU" sz="2000" b="1" dirty="0"/>
              <a:t>Перед началом работ необходимо: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 dirty="0"/>
              <a:t>создать организационную структуру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 dirty="0"/>
              <a:t>разработать Политику управления рисками ИБ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 dirty="0"/>
              <a:t>отражающую цели и процессы управления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 dirty="0"/>
              <a:t>критерии управления рисками и функциональные роли. </a:t>
            </a:r>
          </a:p>
          <a:p>
            <a:r>
              <a:rPr lang="en-US" sz="2000" i="1" dirty="0"/>
              <a:t>P.S. </a:t>
            </a:r>
            <a:r>
              <a:rPr lang="ru-RU" sz="2000" i="1" dirty="0"/>
              <a:t>В настоящее время существует множество методик оценки рисков ИБ, как качественных, так и количественных, с различными подходами и процедурами оценки.</a:t>
            </a:r>
          </a:p>
        </p:txBody>
      </p:sp>
    </p:spTree>
    <p:extLst>
      <p:ext uri="{BB962C8B-B14F-4D97-AF65-F5344CB8AC3E}">
        <p14:creationId xmlns:p14="http://schemas.microsoft.com/office/powerpoint/2010/main" val="354851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86378C-DF03-43C1-AAEE-AA75E9A5F108}"/>
              </a:ext>
            </a:extLst>
          </p:cNvPr>
          <p:cNvSpPr/>
          <p:nvPr/>
        </p:nvSpPr>
        <p:spPr>
          <a:xfrm>
            <a:off x="-1066800" y="-1361281"/>
            <a:ext cx="10604500" cy="10291762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61B29-2B81-49D2-BAA7-A28645400571}"/>
              </a:ext>
            </a:extLst>
          </p:cNvPr>
          <p:cNvSpPr txBox="1"/>
          <p:nvPr/>
        </p:nvSpPr>
        <p:spPr>
          <a:xfrm>
            <a:off x="381001" y="368300"/>
            <a:ext cx="7365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 практике при </a:t>
            </a:r>
            <a:r>
              <a:rPr lang="ru-RU" sz="2000" b="1" dirty="0"/>
              <a:t>первой оценке </a:t>
            </a:r>
            <a:r>
              <a:rPr lang="ru-RU" sz="2000" dirty="0"/>
              <a:t>рисков целесообразно </a:t>
            </a:r>
            <a:r>
              <a:rPr lang="ru-RU" sz="2000" i="1" u="sng" dirty="0"/>
              <a:t>ограничить область оценки</a:t>
            </a:r>
            <a:r>
              <a:rPr lang="ru-RU" sz="2000" dirty="0"/>
              <a:t>, чтобы «обкатать» методику. </a:t>
            </a:r>
            <a:r>
              <a:rPr lang="ru-RU" sz="2000" b="1" dirty="0"/>
              <a:t>Необходимо: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идентифицировать информационные активы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определить их ценность и владельца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оценить степень тяжести последствий от утраты свойств информационной безопасности. </a:t>
            </a:r>
          </a:p>
          <a:p>
            <a:r>
              <a:rPr lang="en-US" sz="2000" i="1" dirty="0"/>
              <a:t>P.S.</a:t>
            </a:r>
            <a:r>
              <a:rPr lang="ru-RU" sz="2000" i="1" dirty="0"/>
              <a:t>Документирование бизнес-процессов может значительно упростить этот процесс.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90D44-1137-4DBB-B386-30953F61DFFB}"/>
              </a:ext>
            </a:extLst>
          </p:cNvPr>
          <p:cNvSpPr txBox="1"/>
          <p:nvPr/>
        </p:nvSpPr>
        <p:spPr>
          <a:xfrm>
            <a:off x="330200" y="3230622"/>
            <a:ext cx="7835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u="sng" dirty="0"/>
              <a:t>Пилотный проект</a:t>
            </a:r>
            <a:r>
              <a:rPr lang="ru-RU" dirty="0"/>
              <a:t> по созданию системы управления рисками ИБ использует </a:t>
            </a:r>
            <a:r>
              <a:rPr lang="ru-RU" b="1" dirty="0"/>
              <a:t>качественную оценку </a:t>
            </a:r>
            <a:r>
              <a:rPr lang="ru-RU" dirty="0"/>
              <a:t>ценности информационного актива в зависимости от </a:t>
            </a:r>
            <a:r>
              <a:rPr lang="ru-RU" i="1" u="sng" dirty="0"/>
              <a:t>потребностей организации</a:t>
            </a:r>
            <a:r>
              <a:rPr lang="ru-RU" dirty="0"/>
              <a:t>. </a:t>
            </a:r>
          </a:p>
          <a:p>
            <a:r>
              <a:rPr lang="ru-RU" b="1" dirty="0"/>
              <a:t>Анализируются высокоуровневые риски</a:t>
            </a:r>
            <a:r>
              <a:rPr lang="ru-RU" dirty="0"/>
              <a:t>, а перечень угроз может быть составлен на основе типовых перечней угроз, приведенных в стандартах. Для определения </a:t>
            </a:r>
            <a:r>
              <a:rPr lang="ru-RU" b="1" dirty="0"/>
              <a:t>степени вероятности реализации угроз </a:t>
            </a:r>
            <a:r>
              <a:rPr lang="ru-RU" dirty="0"/>
              <a:t>на данном этапе используется </a:t>
            </a:r>
            <a:r>
              <a:rPr lang="ru-RU" i="1" u="sng" dirty="0"/>
              <a:t>качественная экспертная оценка.</a:t>
            </a:r>
            <a:endParaRPr lang="ru-RU" dirty="0"/>
          </a:p>
          <a:p>
            <a:r>
              <a:rPr lang="ru-RU" b="1" dirty="0"/>
              <a:t>Количественная оценка </a:t>
            </a:r>
            <a:r>
              <a:rPr lang="ru-RU" dirty="0"/>
              <a:t>может быть проведена специальными методиками, но часто требует привлечения </a:t>
            </a:r>
            <a:r>
              <a:rPr lang="ru-RU" i="1" u="sng" dirty="0"/>
              <a:t>профессиональных оценщиков</a:t>
            </a:r>
            <a:r>
              <a:rPr lang="ru-RU" dirty="0"/>
              <a:t>. </a:t>
            </a:r>
            <a:endParaRPr lang="ru-RU" i="1" u="sng" dirty="0"/>
          </a:p>
        </p:txBody>
      </p:sp>
    </p:spTree>
    <p:extLst>
      <p:ext uri="{BB962C8B-B14F-4D97-AF65-F5344CB8AC3E}">
        <p14:creationId xmlns:p14="http://schemas.microsoft.com/office/powerpoint/2010/main" val="18663033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896</Words>
  <Application>Microsoft Office PowerPoint</Application>
  <PresentationFormat>Широкоэкранный</PresentationFormat>
  <Paragraphs>106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</vt:lpstr>
      <vt:lpstr>Wingdings</vt:lpstr>
      <vt:lpstr>Тема Office</vt:lpstr>
      <vt:lpstr>Разработка политики информационной безопасности бизнес-компании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политики информационной безопасности бизнес-компании</dc:title>
  <dc:creator>Diana Mamaeva</dc:creator>
  <cp:lastModifiedBy>Diana Mamaeva</cp:lastModifiedBy>
  <cp:revision>13</cp:revision>
  <dcterms:created xsi:type="dcterms:W3CDTF">2023-03-28T17:11:20Z</dcterms:created>
  <dcterms:modified xsi:type="dcterms:W3CDTF">2023-03-29T15:17:26Z</dcterms:modified>
</cp:coreProperties>
</file>